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83" r:id="rId14"/>
    <p:sldId id="289" r:id="rId15"/>
    <p:sldId id="268" r:id="rId16"/>
    <p:sldId id="284" r:id="rId17"/>
    <p:sldId id="290" r:id="rId18"/>
    <p:sldId id="269" r:id="rId19"/>
    <p:sldId id="285" r:id="rId20"/>
    <p:sldId id="270" r:id="rId21"/>
    <p:sldId id="286" r:id="rId22"/>
    <p:sldId id="291" r:id="rId23"/>
    <p:sldId id="287" r:id="rId24"/>
    <p:sldId id="288" r:id="rId25"/>
    <p:sldId id="292" r:id="rId26"/>
    <p:sldId id="271" r:id="rId27"/>
    <p:sldId id="293" r:id="rId28"/>
    <p:sldId id="294" r:id="rId29"/>
    <p:sldId id="300" r:id="rId30"/>
    <p:sldId id="272" r:id="rId31"/>
    <p:sldId id="295" r:id="rId32"/>
    <p:sldId id="277" r:id="rId33"/>
    <p:sldId id="274" r:id="rId34"/>
  </p:sldIdLst>
  <p:sldSz cx="12192000" cy="6858000"/>
  <p:notesSz cx="6858000" cy="9144000"/>
  <p:custShowLst>
    <p:custShow name="Custom Show 1" id="0">
      <p:sldLst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6"/>
        <p:sld r:id="rId19"/>
        <p:sld r:id="rId21"/>
        <p:sld r:id="rId27"/>
        <p:sld r:id="rId31"/>
        <p:sld r:id="rId34"/>
      </p:sldLst>
    </p:custShow>
  </p:custShow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09D41287-3061-49D5-910A-9AD37224069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mobile data hacking by network" id="{8454F89E-323B-489D-82B5-DB4D363E2CBF}">
          <p14:sldIdLst>
            <p14:sldId id="272"/>
            <p14:sldId id="275"/>
            <p14:sldId id="276"/>
            <p14:sldId id="277"/>
            <p14:sldId id="273"/>
            <p14:sldId id="274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13" autoAdjust="0"/>
    <p:restoredTop sz="94660"/>
  </p:normalViewPr>
  <p:slideViewPr>
    <p:cSldViewPr snapToGrid="0">
      <p:cViewPr>
        <p:scale>
          <a:sx n="110" d="100"/>
          <a:sy n="110" d="100"/>
        </p:scale>
        <p:origin x="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A4B6C-4CE8-44F7-BE99-6D912965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0DB1F2-5A25-4AFD-950C-D60E91E77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E18D23-3DD7-496E-A056-D99FB455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DC0BD5-DFCA-4A78-A5B3-232590EE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0E91E9-5320-4505-B0DB-958F1EFE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85951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D05FEB-FD98-4199-BDFD-1E016BDC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77638F8-3334-4E45-9B92-8935ABEFC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0ACE57F-5A7C-48F7-881D-77A48D64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26F947-DB04-40C5-96B3-71FA8FF3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0E3A73-89FD-4136-A165-C120D48B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25037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F72EAA8-140E-4544-8B38-AD597C246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D45F295-1641-450C-84E4-81461AB8B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ACCCB6-C00C-4230-91FD-BCD79F87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C3720D-09E2-4CD0-8A19-4282520D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76DACD-E10A-46D0-B3FB-96FEA545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23214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E67CCF-7DC5-46C7-A88D-4767FA9D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0D3643-970E-4475-AB78-04D75B248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9CDE22-E4F9-47C5-97CA-6B5B29A0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D0909A-CAD7-4B4A-A0F1-1FE689D1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F5C296-ACCD-4E78-B1C6-D9E71537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0332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9FFAEB-5050-4E01-88E1-0758C55B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93001D-B67D-4823-9469-71B1AF1F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723EF3-A27B-4B34-9DDA-6BEA3AA0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073CD4-643B-4439-8A1E-1D47F48B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C83B7E-24FD-4CA9-AF84-23A78464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52271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49AF42-26DF-40AE-9FBB-B96F946E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8B496C-CCF4-4DE1-9750-5448A405C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94A4BD4-6B54-48D9-A603-56A2C632C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9DC6662-DAB6-44E3-9721-17B69DA64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44131D-88AB-42B6-BE5A-649B3678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8D4B37-39BF-4B9D-A2AA-FF8E82AE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318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4A8063-B72C-4C09-BB90-A3D5F8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5B0B943-72CF-479E-8EF7-CCE3C23EE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9492770-1F0E-430F-820B-D9B33AFB3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4B6DF04-D600-48EF-8EEC-5D85851BF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4C50826-8249-4DCE-8F44-C8E33039F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BC221F7-F07C-411F-99FF-91E83541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1546C8D-F489-4AB3-8FF0-B2278768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7B10EA3-4DC0-4E1A-BEAC-5C44ED9E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9073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17C4C-293D-4DFB-B6B8-E8A30DB2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1C1D71-7CE2-4095-A952-C305CF75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BC54848-9D5A-42E0-9DA8-8FA69C3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3C10F2-584E-4184-BAAC-75967F36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210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CFA6282-C969-4103-A39E-903D8735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6F78D23-5A89-4F3B-A8B7-D8ACBE83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AAD7F7-14AC-4ECF-894D-C8574AE5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3171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5987-1B5C-4115-866F-AB3A38C0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34A149D-421F-420E-B4C5-1708AA878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807C84F-FBCE-4166-887B-45F4C2C29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0E878CC-8C17-49E8-8A6C-759161FE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6B8284-7E52-4105-93B4-1C164566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41690A-B93A-4BAA-971F-E4EFDFA8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25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7B0624-FCA3-486E-8646-610A6E48B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8471E8F-5F0B-4233-8C12-EBEFDD8B1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AF7A7E-F50C-4A20-AEBA-8C34DAE81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83E8DE2-D3B5-412C-87B9-9CDD38ED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3E5455-ACF6-4A11-B0FA-4CCB268D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B08E94F-8183-497B-8C4E-C22D3112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69990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3EF4097-0E4C-455B-9135-878B7FFD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6DB490-C89A-48CB-9871-B79EB8A6C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B3617BB-439E-4613-B7B5-4BF1AAB3B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52B4B-C569-4B3B-B2A4-C2F2F2410A28}" type="datetimeFigureOut">
              <a:rPr lang="x-none" smtClean="0"/>
              <a:pPr/>
              <a:t>6/18/2023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379A17-06E5-4383-805B-94F8D8E7B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41298A-9668-4E0B-8A79-5DAD812C6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99E26-817B-41B6-A8A4-FA7B1863B35D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0217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COMPUTER </a:t>
            </a:r>
            <a:r>
              <a:rPr lang="en-US" b="1" dirty="0" smtClean="0">
                <a:solidFill>
                  <a:schemeClr val="accent1"/>
                </a:solidFill>
              </a:rPr>
              <a:t>NETWORK AND TOPOLOGIES:</a:t>
            </a:r>
            <a:endParaRPr lang="en-US" b="1" dirty="0"/>
          </a:p>
        </p:txBody>
      </p:sp>
      <p:pic>
        <p:nvPicPr>
          <p:cNvPr id="4" name="Content Placeholder 3" descr="Screenshot_20220513-1212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88" y="1043796"/>
            <a:ext cx="8301318" cy="4330461"/>
          </a:xfrm>
        </p:spPr>
      </p:pic>
      <p:sp>
        <p:nvSpPr>
          <p:cNvPr id="5" name="TextBox 4"/>
          <p:cNvSpPr txBox="1"/>
          <p:nvPr/>
        </p:nvSpPr>
        <p:spPr>
          <a:xfrm>
            <a:off x="6314536" y="6142008"/>
            <a:ext cx="4511615" cy="37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PRESENTER :	</a:t>
            </a:r>
            <a:r>
              <a:rPr lang="en-US" dirty="0" smtClean="0"/>
              <a:t> IRFAN ALI QURESHI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52DDE4-088B-4A97-B100-ED5A22F1B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1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4)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WAN</a:t>
            </a:r>
            <a:r>
              <a:rPr lang="en-US" dirty="0"/>
              <a:t>  (wide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8F0652-1E7C-4150-9FA3-318C18591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1891430"/>
          </a:xfrm>
        </p:spPr>
        <p:txBody>
          <a:bodyPr/>
          <a:lstStyle/>
          <a:p>
            <a:r>
              <a:rPr lang="en-US" dirty="0"/>
              <a:t>WAN is used for communication b/w devices of a large geographical areas such as countries or continents by using satellites and cables systems.</a:t>
            </a:r>
          </a:p>
          <a:p>
            <a:r>
              <a:rPr lang="en-US" dirty="0"/>
              <a:t>WAN can contains multiples small networks such as LAN or MAN.</a:t>
            </a:r>
          </a:p>
          <a:p>
            <a:endParaRPr lang="x-none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A7564F-3E9E-409F-87B8-1E3F50B3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" y="2818358"/>
            <a:ext cx="11586576" cy="4047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7438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2085"/>
    </mc:Choice>
    <mc:Fallback>
      <p:transition spd="slow" advTm="4208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54787C-B0F0-45EA-A119-6A45AE26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27" y="1"/>
            <a:ext cx="10714973" cy="8893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network </a:t>
            </a:r>
            <a:r>
              <a:rPr lang="en-US" sz="5300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opology?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51B458-D382-44D4-BB9E-50291C2DC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348"/>
            <a:ext cx="10515600" cy="1603331"/>
          </a:xfrm>
        </p:spPr>
        <p:txBody>
          <a:bodyPr/>
          <a:lstStyle/>
          <a:p>
            <a:r>
              <a:rPr lang="en-US" dirty="0"/>
              <a:t>It is arrangement which shows that how computer systems are connected to each other.</a:t>
            </a:r>
          </a:p>
          <a:p>
            <a:r>
              <a:rPr lang="en-US" dirty="0">
                <a:solidFill>
                  <a:schemeClr val="accent2"/>
                </a:solidFill>
              </a:rPr>
              <a:t>For examples.</a:t>
            </a:r>
            <a:endParaRPr lang="x-none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51743EC-D8CB-4685-A83B-B1C919EA5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2492680"/>
            <a:ext cx="7607300" cy="33319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0557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241"/>
    </mc:Choice>
    <mc:Fallback>
      <p:transition spd="slow" advTm="224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AB5C0-0707-4E58-9074-E3315DF4D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875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Bus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topology:</a:t>
            </a: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23251E-3C53-488F-A208-7D304C97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186"/>
            <a:ext cx="10515600" cy="5599135"/>
          </a:xfrm>
        </p:spPr>
        <p:txBody>
          <a:bodyPr>
            <a:normAutofit/>
          </a:bodyPr>
          <a:lstStyle/>
          <a:p>
            <a:r>
              <a:rPr lang="en-US" dirty="0"/>
              <a:t>All the computers share single communication line.</a:t>
            </a:r>
          </a:p>
          <a:p>
            <a:r>
              <a:rPr lang="en-US" dirty="0"/>
              <a:t>For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diagram of </a:t>
            </a:r>
            <a:r>
              <a:rPr lang="en-US" dirty="0">
                <a:solidFill>
                  <a:schemeClr val="accent1"/>
                </a:solidFill>
              </a:rPr>
              <a:t>BUS</a:t>
            </a:r>
            <a:r>
              <a:rPr lang="en-US" dirty="0"/>
              <a:t> topology in computer network…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7F471F9-0A96-4318-9EFF-57AF2E4E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0" y="2567837"/>
            <a:ext cx="7928975" cy="29811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7528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62"/>
    </mc:Choice>
    <mc:Fallback>
      <p:transition spd="slow" advTm="3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9177"/>
            <a:ext cx="10515600" cy="5857786"/>
          </a:xfrm>
        </p:spPr>
        <p:txBody>
          <a:bodyPr/>
          <a:lstStyle/>
          <a:p>
            <a:pPr fontAlgn="base"/>
            <a:r>
              <a:rPr lang="en-US" dirty="0" smtClean="0"/>
              <a:t> </a:t>
            </a:r>
            <a:r>
              <a:rPr lang="en-US" b="1" dirty="0" smtClean="0">
                <a:solidFill>
                  <a:srgbClr val="0070C0"/>
                </a:solidFill>
              </a:rPr>
              <a:t>ADVANTAGES OF BUS TOPOLOGY </a:t>
            </a:r>
            <a:endParaRPr lang="en-US" b="1" dirty="0" smtClean="0"/>
          </a:p>
          <a:p>
            <a:pPr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It is the easiest network </a:t>
            </a:r>
            <a:r>
              <a:rPr lang="en-US" dirty="0" smtClean="0"/>
              <a:t>topology</a:t>
            </a:r>
            <a:endParaRPr lang="en-US" dirty="0" smtClean="0"/>
          </a:p>
          <a:p>
            <a:pPr fontAlgn="base"/>
            <a:r>
              <a:rPr lang="en-US" dirty="0" smtClean="0"/>
              <a:t>It works very efficiently well when there is a small network.</a:t>
            </a:r>
          </a:p>
          <a:p>
            <a:pPr fontAlgn="base"/>
            <a:r>
              <a:rPr lang="en-US" dirty="0" smtClean="0"/>
              <a:t>The length of cable required is </a:t>
            </a:r>
            <a:r>
              <a:rPr lang="en-US" dirty="0" smtClean="0"/>
              <a:t>less.</a:t>
            </a:r>
            <a:endParaRPr lang="en-US" dirty="0" smtClean="0"/>
          </a:p>
          <a:p>
            <a:pPr fontAlgn="base"/>
            <a:r>
              <a:rPr lang="en-US" dirty="0" smtClean="0"/>
              <a:t>It is easy to connect or remove devices in this network without affecting any other device.</a:t>
            </a:r>
          </a:p>
          <a:p>
            <a:pPr fontAlgn="base"/>
            <a:r>
              <a:rPr lang="en-US" dirty="0" smtClean="0"/>
              <a:t>Very cost-effective as compared to other network </a:t>
            </a:r>
            <a:r>
              <a:rPr lang="en-US" dirty="0" smtClean="0"/>
              <a:t>topology</a:t>
            </a:r>
            <a:endParaRPr lang="en-US" dirty="0" smtClean="0"/>
          </a:p>
          <a:p>
            <a:pPr fontAlgn="base"/>
            <a:r>
              <a:rPr lang="en-US" dirty="0" smtClean="0"/>
              <a:t>It is easy to understand topology.</a:t>
            </a:r>
          </a:p>
          <a:p>
            <a:pPr fontAlgn="base"/>
            <a:r>
              <a:rPr lang="en-US" dirty="0" smtClean="0"/>
              <a:t>Easy to expand by joining the two cables together.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633"/>
            <a:ext cx="10515600" cy="459832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Bus topology is not great for large networks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Troubleshooting individual device issues is very hard.</a:t>
            </a:r>
          </a:p>
          <a:p>
            <a:pPr fontAlgn="base"/>
            <a:r>
              <a:rPr lang="en-US" dirty="0" smtClean="0"/>
              <a:t>Need terminators are required at both ends of the main cable.</a:t>
            </a:r>
          </a:p>
          <a:p>
            <a:pPr fontAlgn="base"/>
            <a:r>
              <a:rPr lang="en-US" dirty="0" smtClean="0"/>
              <a:t>Additional devices slow the network down.</a:t>
            </a:r>
          </a:p>
          <a:p>
            <a:pPr fontAlgn="base"/>
            <a:r>
              <a:rPr lang="en-US" dirty="0" smtClean="0"/>
              <a:t>If the main cable is damaged, the whole network </a:t>
            </a:r>
            <a:r>
              <a:rPr lang="en-US" dirty="0" smtClean="0"/>
              <a:t>fails</a:t>
            </a:r>
            <a:endParaRPr lang="en-US" dirty="0" smtClean="0"/>
          </a:p>
          <a:p>
            <a:pPr fontAlgn="base"/>
            <a:r>
              <a:rPr lang="en-US" dirty="0" smtClean="0"/>
              <a:t> </a:t>
            </a:r>
            <a:r>
              <a:rPr lang="en-US" dirty="0" smtClean="0"/>
              <a:t>network </a:t>
            </a:r>
            <a:r>
              <a:rPr lang="en-US" dirty="0" smtClean="0"/>
              <a:t> </a:t>
            </a:r>
            <a:r>
              <a:rPr lang="en-US" dirty="0" smtClean="0"/>
              <a:t>is very slow as compared to other topologies.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5336" y="431320"/>
            <a:ext cx="6193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DISADVANTAGES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3FEC00-BCB1-436C-A2AD-1985A9A1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622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Star </a:t>
            </a:r>
            <a:r>
              <a:rPr lang="en-US" dirty="0">
                <a:solidFill>
                  <a:schemeClr val="accent1"/>
                </a:solidFill>
              </a:rPr>
              <a:t>topology</a:t>
            </a: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BD22DE-7BDE-4122-A30A-735379CF9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1771"/>
            <a:ext cx="10515600" cy="12024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 hosts computers are connected </a:t>
            </a:r>
            <a:r>
              <a:rPr lang="en-US" dirty="0" smtClean="0"/>
              <a:t>in the </a:t>
            </a:r>
            <a:r>
              <a:rPr lang="en-US" dirty="0"/>
              <a:t>star shape  to a </a:t>
            </a:r>
            <a:r>
              <a:rPr lang="en-US" dirty="0" smtClean="0"/>
              <a:t>device/hub </a:t>
            </a:r>
            <a:r>
              <a:rPr lang="en-US" dirty="0"/>
              <a:t>for sharing information and  </a:t>
            </a:r>
            <a:r>
              <a:rPr lang="en-US" dirty="0" smtClean="0"/>
              <a:t>resources with each other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For examples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11EA79-0D16-403F-BD58-A4A64C036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32" y="2342366"/>
            <a:ext cx="3349668" cy="4224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D0FFBE-1052-40DF-8F5A-6BE7B76F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66" y="2254686"/>
            <a:ext cx="5273457" cy="39102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71423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990"/>
    </mc:Choice>
    <mc:Fallback>
      <p:transition spd="slow" advTm="9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2475"/>
            <a:ext cx="10515600" cy="5564488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Advantages of Star Topology</a:t>
            </a:r>
          </a:p>
          <a:p>
            <a:pPr fontAlgn="base"/>
            <a:r>
              <a:rPr lang="en-US" dirty="0" smtClean="0"/>
              <a:t>It is very reliable – if one cable or device fails then all the others will still work</a:t>
            </a:r>
          </a:p>
          <a:p>
            <a:pPr fontAlgn="base"/>
            <a:r>
              <a:rPr lang="en-US" dirty="0" smtClean="0"/>
              <a:t>It is </a:t>
            </a:r>
            <a:r>
              <a:rPr lang="en-US" dirty="0" smtClean="0"/>
              <a:t>high-performing</a:t>
            </a:r>
            <a:endParaRPr lang="en-US" dirty="0" smtClean="0"/>
          </a:p>
          <a:p>
            <a:pPr fontAlgn="base"/>
            <a:r>
              <a:rPr lang="en-US" dirty="0" smtClean="0"/>
              <a:t>Less expensive because each device only need one I/O </a:t>
            </a:r>
            <a:r>
              <a:rPr lang="en-US" dirty="0" smtClean="0"/>
              <a:t>port</a:t>
            </a:r>
            <a:endParaRPr lang="en-US" dirty="0" smtClean="0"/>
          </a:p>
          <a:p>
            <a:pPr fontAlgn="base"/>
            <a:r>
              <a:rPr lang="en-US" dirty="0" smtClean="0"/>
              <a:t>Easier to put in</a:t>
            </a:r>
          </a:p>
          <a:p>
            <a:pPr fontAlgn="base"/>
            <a:r>
              <a:rPr lang="en-US" dirty="0" smtClean="0"/>
              <a:t>Easy </a:t>
            </a:r>
            <a:r>
              <a:rPr lang="en-US" dirty="0" smtClean="0"/>
              <a:t>fault detection because the link are often easily identified.</a:t>
            </a:r>
          </a:p>
          <a:p>
            <a:pPr fontAlgn="base"/>
            <a:r>
              <a:rPr lang="en-US" dirty="0" smtClean="0"/>
              <a:t>If </a:t>
            </a:r>
            <a:r>
              <a:rPr lang="en-US" dirty="0" smtClean="0"/>
              <a:t>N devices are connected to every other in star, then the amount of cables required to attach them is N. So, it’s easy to line up.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2475"/>
            <a:ext cx="10515600" cy="5564488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Disadvantages of Star Topology</a:t>
            </a:r>
          </a:p>
          <a:p>
            <a:pPr fontAlgn="base"/>
            <a:r>
              <a:rPr lang="en-US" dirty="0" smtClean="0"/>
              <a:t>Requires more cable than a linear bus .</a:t>
            </a:r>
          </a:p>
          <a:p>
            <a:pPr fontAlgn="base"/>
            <a:r>
              <a:rPr lang="en-US" dirty="0" smtClean="0"/>
              <a:t>If the connecting network device (network switch) fails, nodes attached are disabled and can’t participate in network communication.</a:t>
            </a:r>
          </a:p>
          <a:p>
            <a:pPr fontAlgn="base"/>
            <a:r>
              <a:rPr lang="en-US" dirty="0" smtClean="0"/>
              <a:t>More </a:t>
            </a:r>
            <a:r>
              <a:rPr lang="en-US" dirty="0" smtClean="0"/>
              <a:t>expensive</a:t>
            </a:r>
            <a:endParaRPr lang="en-US" dirty="0" smtClean="0"/>
          </a:p>
          <a:p>
            <a:pPr fontAlgn="base"/>
            <a:r>
              <a:rPr lang="en-US" dirty="0" smtClean="0"/>
              <a:t>If hub goes down everything goes down, none of the devices can work without hub.</a:t>
            </a:r>
          </a:p>
          <a:p>
            <a:pPr fontAlgn="base"/>
            <a:r>
              <a:rPr lang="en-US" dirty="0" smtClean="0"/>
              <a:t>Hub requires more resources and regular maintenance because it’s the central system of star 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9FD5A-7C0C-49DD-BCF0-D80FA714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68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Ring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topology</a:t>
            </a: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0EAFA4-192C-4E3D-B504-AEB43FD1E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297"/>
            <a:ext cx="10515600" cy="5849654"/>
          </a:xfrm>
        </p:spPr>
        <p:txBody>
          <a:bodyPr>
            <a:normAutofit/>
          </a:bodyPr>
          <a:lstStyle/>
          <a:p>
            <a:r>
              <a:rPr lang="en-US" dirty="0"/>
              <a:t>The structure  like a ring in which the data travel through all the intermediate hosts.</a:t>
            </a:r>
          </a:p>
          <a:p>
            <a:r>
              <a:rPr lang="en-US" dirty="0">
                <a:solidFill>
                  <a:schemeClr val="accent2"/>
                </a:solidFill>
              </a:rPr>
              <a:t>For example.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failure</a:t>
            </a:r>
            <a:r>
              <a:rPr lang="en-US" dirty="0"/>
              <a:t> of any one host result in </a:t>
            </a:r>
            <a:r>
              <a:rPr lang="en-US" dirty="0">
                <a:solidFill>
                  <a:srgbClr val="00B050"/>
                </a:solidFill>
              </a:rPr>
              <a:t>failure</a:t>
            </a:r>
            <a:r>
              <a:rPr lang="en-US" dirty="0"/>
              <a:t> of whole system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CD5FDF-BCD5-4A3B-90DB-7CBEBAA7E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46" y="1664115"/>
            <a:ext cx="4146115" cy="3158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02946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19"/>
    </mc:Choice>
    <mc:Fallback>
      <p:transition spd="slow" advTm="51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8792"/>
            <a:ext cx="10515600" cy="6107501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sz="3400" dirty="0" smtClean="0">
                <a:solidFill>
                  <a:srgbClr val="0070C0"/>
                </a:solidFill>
              </a:rPr>
              <a:t>ADVANTAGES</a:t>
            </a:r>
          </a:p>
          <a:p>
            <a:pPr fontAlgn="base"/>
            <a:r>
              <a:rPr lang="en-US" dirty="0" smtClean="0"/>
              <a:t>It </a:t>
            </a:r>
            <a:r>
              <a:rPr lang="en-US" dirty="0" smtClean="0"/>
              <a:t>is cheap to install and expand.</a:t>
            </a:r>
          </a:p>
          <a:p>
            <a:pPr fontAlgn="base"/>
            <a:r>
              <a:rPr lang="en-US" dirty="0" smtClean="0"/>
              <a:t>Minimum collision.</a:t>
            </a:r>
          </a:p>
          <a:p>
            <a:pPr fontAlgn="base"/>
            <a:r>
              <a:rPr lang="en-US" dirty="0" smtClean="0"/>
              <a:t>Speed to transfer the data is very high in this type of topology.</a:t>
            </a:r>
          </a:p>
          <a:p>
            <a:pPr fontAlgn="base"/>
            <a:r>
              <a:rPr lang="en-US" dirty="0" smtClean="0"/>
              <a:t>Easy </a:t>
            </a:r>
            <a:r>
              <a:rPr lang="en-US" dirty="0" smtClean="0"/>
              <a:t>to manage.</a:t>
            </a:r>
          </a:p>
          <a:p>
            <a:pPr fontAlgn="base"/>
            <a:r>
              <a:rPr lang="en-US" dirty="0" smtClean="0"/>
              <a:t>Ring network is extremely orderly </a:t>
            </a:r>
            <a:r>
              <a:rPr lang="en-US" dirty="0" smtClean="0"/>
              <a:t>organized.</a:t>
            </a:r>
          </a:p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DISADVANTAGES OF RING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If one workstation shuts down, it affects whole network or if a node goes down entire network goes down.</a:t>
            </a:r>
          </a:p>
          <a:p>
            <a:pPr fontAlgn="base"/>
            <a:r>
              <a:rPr lang="en-US" dirty="0" smtClean="0"/>
              <a:t>It is slower in performance as compared to the bus topology</a:t>
            </a:r>
          </a:p>
          <a:p>
            <a:pPr fontAlgn="base"/>
            <a:r>
              <a:rPr lang="en-US" dirty="0" smtClean="0"/>
              <a:t>It is Expensive.</a:t>
            </a:r>
          </a:p>
          <a:p>
            <a:pPr fontAlgn="base"/>
            <a:r>
              <a:rPr lang="en-US" dirty="0" smtClean="0"/>
              <a:t>Addition and removal of any node during a network is difficult and may cause issue in network activity.</a:t>
            </a:r>
          </a:p>
          <a:p>
            <a:pPr fontAlgn="base"/>
            <a:r>
              <a:rPr lang="en-US" dirty="0" smtClean="0"/>
              <a:t>Difficult to troubleshoot the ring.</a:t>
            </a:r>
          </a:p>
          <a:p>
            <a:pPr fontAlgn="base"/>
            <a:r>
              <a:rPr lang="en-US" dirty="0" smtClean="0"/>
              <a:t>In order for all the computer to communicate with each other, all computer must be turned on.</a:t>
            </a:r>
          </a:p>
          <a:p>
            <a:pPr fontAlgn="base"/>
            <a:r>
              <a:rPr lang="en-US" dirty="0" smtClean="0"/>
              <a:t>Total dependence in on one cable.</a:t>
            </a:r>
          </a:p>
          <a:p>
            <a:pPr fontAlgn="base"/>
            <a:r>
              <a:rPr lang="en-US" dirty="0" smtClean="0"/>
              <a:t>They were not Scalable.</a:t>
            </a:r>
          </a:p>
          <a:p>
            <a:pPr fontAlgn="base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b="1" dirty="0" smtClean="0">
                <a:solidFill>
                  <a:srgbClr val="FF0000"/>
                </a:solidFill>
              </a:rPr>
              <a:t>WELL</a:t>
            </a:r>
            <a:r>
              <a:rPr lang="en-US" sz="6000" b="1" dirty="0" smtClean="0">
                <a:solidFill>
                  <a:srgbClr val="00B050"/>
                </a:solidFill>
              </a:rPr>
              <a:t>COME: </a:t>
            </a:r>
            <a:endParaRPr lang="en-US" sz="6000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clouds-7899616_12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1" y="1600200"/>
            <a:ext cx="10769599" cy="48768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713966-64DC-484E-A768-350B801A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Mesh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topology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0B7487-B5E4-4D1C-A4A7-D453832A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453"/>
            <a:ext cx="10515600" cy="1590806"/>
          </a:xfrm>
        </p:spPr>
        <p:txBody>
          <a:bodyPr>
            <a:normAutofit/>
          </a:bodyPr>
          <a:lstStyle/>
          <a:p>
            <a:r>
              <a:rPr lang="en-US" dirty="0"/>
              <a:t>It hosts in point to point and ring   connection with every other hosts or may also have hosts to hosts only …</a:t>
            </a:r>
          </a:p>
          <a:p>
            <a:r>
              <a:rPr lang="en-US" dirty="0">
                <a:solidFill>
                  <a:schemeClr val="accent2"/>
                </a:solidFill>
              </a:rPr>
              <a:t>For example</a:t>
            </a:r>
            <a:r>
              <a:rPr lang="en-US" dirty="0"/>
              <a:t>..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6845B0-89B4-4BEA-8547-F23A8F13E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94" y="2217105"/>
            <a:ext cx="5574082" cy="4275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10972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53"/>
    </mc:Choice>
    <mc:Fallback>
      <p:transition spd="slow" advTm="2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7970"/>
            <a:ext cx="10515600" cy="5598993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Advantages of Mesh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Failure during a single device won’t break the network.</a:t>
            </a:r>
          </a:p>
          <a:p>
            <a:pPr fontAlgn="base"/>
            <a:r>
              <a:rPr lang="en-US" dirty="0" smtClean="0"/>
              <a:t>There is no traffic problem as there is a dedicated point to point links for every computer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It provides high privacy and security.</a:t>
            </a:r>
          </a:p>
          <a:p>
            <a:pPr fontAlgn="base"/>
            <a:r>
              <a:rPr lang="en-US" dirty="0" smtClean="0"/>
              <a:t>Data transmission is more consistent because failure doesn’t disrupt its processes.</a:t>
            </a:r>
          </a:p>
          <a:p>
            <a:pPr fontAlgn="base"/>
            <a:r>
              <a:rPr lang="en-US" dirty="0" smtClean="0"/>
              <a:t>Adding new devices won’t disrupt data transmissions.</a:t>
            </a:r>
          </a:p>
          <a:p>
            <a:pPr fontAlgn="base"/>
            <a:r>
              <a:rPr lang="en-US" dirty="0" smtClean="0"/>
              <a:t>A </a:t>
            </a:r>
            <a:r>
              <a:rPr lang="en-US" dirty="0" smtClean="0"/>
              <a:t>mesh doesn’t have a centralized authority</a:t>
            </a:r>
            <a:r>
              <a:rPr lang="en-US" dirty="0" smtClean="0"/>
              <a:t>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7970"/>
            <a:ext cx="10515600" cy="5598993"/>
          </a:xfrm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b="1" dirty="0" smtClean="0">
                <a:solidFill>
                  <a:srgbClr val="0070C0"/>
                </a:solidFill>
              </a:rPr>
              <a:t>Disadvantages </a:t>
            </a:r>
            <a:r>
              <a:rPr lang="en-US" b="1" dirty="0" smtClean="0">
                <a:solidFill>
                  <a:srgbClr val="0070C0"/>
                </a:solidFill>
              </a:rPr>
              <a:t>of Mesh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It’s </a:t>
            </a:r>
            <a:r>
              <a:rPr lang="en-US" dirty="0" smtClean="0"/>
              <a:t>costly.</a:t>
            </a:r>
            <a:endParaRPr lang="en-US" dirty="0" smtClean="0"/>
          </a:p>
          <a:p>
            <a:pPr fontAlgn="base"/>
            <a:r>
              <a:rPr lang="en-US" dirty="0" smtClean="0"/>
              <a:t>Installation is extremely difficult in the mesh.</a:t>
            </a:r>
          </a:p>
          <a:p>
            <a:pPr fontAlgn="base"/>
            <a:r>
              <a:rPr lang="en-US" dirty="0" smtClean="0"/>
              <a:t>Power requirement is </a:t>
            </a:r>
            <a:r>
              <a:rPr lang="en-US" dirty="0" smtClean="0"/>
              <a:t>higher</a:t>
            </a:r>
            <a:endParaRPr lang="en-US" dirty="0" smtClean="0"/>
          </a:p>
          <a:p>
            <a:pPr fontAlgn="base"/>
            <a:r>
              <a:rPr lang="en-US" dirty="0" smtClean="0"/>
              <a:t>Complex process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Maintenance needs are challenging with a mesh.</a:t>
            </a:r>
          </a:p>
          <a:p>
            <a:pPr fontAlgn="base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067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Hybrid Topology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366" y="1216326"/>
            <a:ext cx="10646434" cy="496063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</a:t>
            </a:r>
            <a:r>
              <a:rPr lang="en-US" dirty="0" smtClean="0"/>
              <a:t> </a:t>
            </a:r>
            <a:r>
              <a:rPr lang="en-US" b="1" dirty="0" smtClean="0"/>
              <a:t>hybrid topology</a:t>
            </a:r>
            <a:r>
              <a:rPr lang="en-US" dirty="0" smtClean="0"/>
              <a:t> is a type of network topology that uses two or more differing network </a:t>
            </a:r>
            <a:r>
              <a:rPr lang="en-US" dirty="0" smtClean="0"/>
              <a:t>topologies.</a:t>
            </a:r>
            <a:endParaRPr lang="en-US" dirty="0"/>
          </a:p>
        </p:txBody>
      </p:sp>
      <p:pic>
        <p:nvPicPr>
          <p:cNvPr id="4" name="Picture 3" descr="OI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71750"/>
            <a:ext cx="10136037" cy="34063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068"/>
            <a:ext cx="10515600" cy="5762895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ADVANTAGES OF HYBRID TOPOLOGY: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Can </a:t>
            </a:r>
            <a:r>
              <a:rPr lang="en-US" dirty="0" smtClean="0"/>
              <a:t>be modified as per requirement.</a:t>
            </a:r>
          </a:p>
          <a:p>
            <a:pPr fontAlgn="base"/>
            <a:r>
              <a:rPr lang="en-US" dirty="0" smtClean="0"/>
              <a:t>It is extremely flexible.</a:t>
            </a:r>
          </a:p>
          <a:p>
            <a:pPr fontAlgn="base"/>
            <a:r>
              <a:rPr lang="en-US" dirty="0" smtClean="0"/>
              <a:t>It is very reliable.</a:t>
            </a:r>
          </a:p>
          <a:p>
            <a:pPr fontAlgn="base"/>
            <a:r>
              <a:rPr lang="en-US" dirty="0" smtClean="0"/>
              <a:t>It is easily </a:t>
            </a:r>
            <a:r>
              <a:rPr lang="en-US" dirty="0" smtClean="0"/>
              <a:t>scalable</a:t>
            </a:r>
            <a:endParaRPr lang="en-US" dirty="0" smtClean="0"/>
          </a:p>
          <a:p>
            <a:pPr fontAlgn="base"/>
            <a:r>
              <a:rPr lang="en-US" dirty="0" smtClean="0"/>
              <a:t>Error detecting and troubleshooting are easy.</a:t>
            </a:r>
          </a:p>
          <a:p>
            <a:pPr fontAlgn="base"/>
            <a:r>
              <a:rPr lang="en-US" dirty="0" smtClean="0"/>
              <a:t>Handles a large volume of traffic.</a:t>
            </a:r>
          </a:p>
          <a:p>
            <a:pPr fontAlgn="base"/>
            <a:r>
              <a:rPr lang="en-US" dirty="0" smtClean="0"/>
              <a:t>It is used to create large networks.</a:t>
            </a:r>
          </a:p>
          <a:p>
            <a:pPr fontAlgn="base"/>
            <a:r>
              <a:rPr lang="en-US" dirty="0" smtClean="0"/>
              <a:t>The speed of the topology becomes fast when two topologies are put together.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4068"/>
            <a:ext cx="10515600" cy="5762895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DISADVANTAGES OF HYBRID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It </a:t>
            </a:r>
            <a:r>
              <a:rPr lang="en-US" dirty="0" smtClean="0"/>
              <a:t>is a type of network expensive.</a:t>
            </a:r>
          </a:p>
          <a:p>
            <a:pPr fontAlgn="base"/>
            <a:r>
              <a:rPr lang="en-US" dirty="0" smtClean="0"/>
              <a:t>The design of a hybrid network is very complex.</a:t>
            </a:r>
          </a:p>
          <a:p>
            <a:pPr fontAlgn="base"/>
            <a:r>
              <a:rPr lang="en-US" dirty="0" smtClean="0"/>
              <a:t>There is a change in the hardware to connect one topology with another topology.</a:t>
            </a:r>
          </a:p>
          <a:p>
            <a:pPr fontAlgn="base"/>
            <a:r>
              <a:rPr lang="en-US" dirty="0" smtClean="0"/>
              <a:t>Installation </a:t>
            </a:r>
            <a:r>
              <a:rPr lang="en-US" dirty="0" smtClean="0"/>
              <a:t>is a difficult process.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C748B2-9BCB-480D-8B81-0B7CCEB8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217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Tree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topology </a:t>
            </a: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40558CC2-F7F0-4983-B749-7DFC73F3D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343"/>
            <a:ext cx="10515600" cy="914399"/>
          </a:xfrm>
        </p:spPr>
        <p:txBody>
          <a:bodyPr/>
          <a:lstStyle/>
          <a:p>
            <a:r>
              <a:rPr lang="en-US" dirty="0"/>
              <a:t>In this type of topology devices are connected with each other like a tree shape ..</a:t>
            </a:r>
          </a:p>
          <a:p>
            <a:endParaRPr lang="x-none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3910A9C-7AD0-4F5C-A754-5123500B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33" y="2336638"/>
            <a:ext cx="4323745" cy="415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5F2CA35-EB22-4277-A408-EB279977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39" y="2317314"/>
            <a:ext cx="5609394" cy="4033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3078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738"/>
    </mc:Choice>
    <mc:Fallback>
      <p:transition spd="slow" advTm="73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838200" y="284672"/>
            <a:ext cx="10515600" cy="5892291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ADVANTAGES OF TREE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This </a:t>
            </a:r>
            <a:r>
              <a:rPr lang="en-US" dirty="0" smtClean="0"/>
              <a:t>topology provides a hierarchical as well as central data arrangement of the nodes.</a:t>
            </a:r>
          </a:p>
          <a:p>
            <a:pPr fontAlgn="base"/>
            <a:r>
              <a:rPr lang="en-US" dirty="0" smtClean="0"/>
              <a:t> network are not affected if </a:t>
            </a:r>
            <a:r>
              <a:rPr lang="en-US" dirty="0" smtClean="0"/>
              <a:t>one of their nodes gets damaged or does not work.</a:t>
            </a:r>
          </a:p>
          <a:p>
            <a:pPr fontAlgn="base"/>
            <a:r>
              <a:rPr lang="en-US" dirty="0" smtClean="0"/>
              <a:t>Tree topology provides easy maintenance and easy fault identification can be done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Tree Topology is highly secure.</a:t>
            </a:r>
          </a:p>
          <a:p>
            <a:pPr fontAlgn="base"/>
            <a:r>
              <a:rPr lang="en-US" dirty="0" smtClean="0"/>
              <a:t>It is used in WAN.</a:t>
            </a:r>
          </a:p>
          <a:p>
            <a:pPr fontAlgn="base"/>
            <a:r>
              <a:rPr lang="en-US" dirty="0" smtClean="0"/>
              <a:t>Tree Topology is reliable.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838200" y="569913"/>
            <a:ext cx="10515600" cy="5607050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>
                <a:solidFill>
                  <a:srgbClr val="0070C0"/>
                </a:solidFill>
              </a:rPr>
              <a:t>DISADVANTAGES OF TREE TOPOLOGY :</a:t>
            </a:r>
            <a:endParaRPr lang="en-US" dirty="0" smtClean="0">
              <a:solidFill>
                <a:srgbClr val="0070C0"/>
              </a:solidFill>
            </a:endParaRPr>
          </a:p>
          <a:p>
            <a:pPr fontAlgn="base"/>
            <a:r>
              <a:rPr lang="en-US" dirty="0" smtClean="0"/>
              <a:t>Due </a:t>
            </a:r>
            <a:r>
              <a:rPr lang="en-US" dirty="0" smtClean="0"/>
              <a:t>to the presence of a large number of nodes, the network performance of tree topology becomes a bit slow.</a:t>
            </a:r>
          </a:p>
          <a:p>
            <a:pPr fontAlgn="base"/>
            <a:r>
              <a:rPr lang="en-US" dirty="0" smtClean="0"/>
              <a:t>Treatment </a:t>
            </a:r>
            <a:r>
              <a:rPr lang="en-US" dirty="0" smtClean="0"/>
              <a:t>of the topology is pretty complex.</a:t>
            </a:r>
          </a:p>
          <a:p>
            <a:pPr fontAlgn="base"/>
            <a:r>
              <a:rPr lang="en-US" dirty="0" smtClean="0"/>
              <a:t>The establishment cost increases as well.</a:t>
            </a:r>
          </a:p>
          <a:p>
            <a:pPr fontAlgn="base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WHICH TOPOLOGY IS THE BEST 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 definitive answer to this question.</a:t>
            </a:r>
          </a:p>
          <a:p>
            <a:r>
              <a:rPr lang="en-US" dirty="0" smtClean="0"/>
              <a:t>as it </a:t>
            </a:r>
            <a:r>
              <a:rPr lang="en-US" dirty="0" smtClean="0"/>
              <a:t>depends on the specific requirements of the network and the resources available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However, some common topologies that are often considered to be effective include the star </a:t>
            </a:r>
            <a:r>
              <a:rPr lang="en-US" dirty="0" smtClean="0"/>
              <a:t>topology.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D06771-DC48-47A3-B556-64300689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19" y="150313"/>
            <a:ext cx="10815181" cy="154037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 smtClean="0">
                <a:solidFill>
                  <a:schemeClr val="accent1"/>
                </a:solidFill>
              </a:rPr>
              <a:t>will  we learn here 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5319D5-B837-4F73-A3A2-4F1D80F64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etwork definition</a:t>
            </a:r>
          </a:p>
          <a:p>
            <a:r>
              <a:rPr lang="en-US" dirty="0">
                <a:solidFill>
                  <a:srgbClr val="92D050"/>
                </a:solidFill>
              </a:rPr>
              <a:t>U</a:t>
            </a:r>
            <a:r>
              <a:rPr lang="en-US" dirty="0"/>
              <a:t>se of network</a:t>
            </a:r>
          </a:p>
          <a:p>
            <a:r>
              <a:rPr lang="en-US" dirty="0">
                <a:solidFill>
                  <a:srgbClr val="FFC000"/>
                </a:solidFill>
              </a:rPr>
              <a:t>N</a:t>
            </a:r>
            <a:r>
              <a:rPr lang="en-US" dirty="0"/>
              <a:t>etwork types</a:t>
            </a:r>
          </a:p>
          <a:p>
            <a:r>
              <a:rPr lang="en-US" dirty="0">
                <a:solidFill>
                  <a:schemeClr val="accent5"/>
                </a:solidFill>
              </a:rPr>
              <a:t>N</a:t>
            </a:r>
            <a:r>
              <a:rPr lang="en-US" dirty="0"/>
              <a:t>etwork </a:t>
            </a:r>
            <a:r>
              <a:rPr lang="en-US" dirty="0" smtClean="0"/>
              <a:t>topologies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T</a:t>
            </a:r>
            <a:r>
              <a:rPr lang="en-US" dirty="0"/>
              <a:t>ypes of topologies</a:t>
            </a: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0237988-F003-4378-B60F-272B3E30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48" y="1449434"/>
            <a:ext cx="6789107" cy="45881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638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8951"/>
    </mc:Choice>
    <mc:Fallback>
      <p:transition spd="slow" advTm="895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B569A-6146-4CB2-BF77-CEB9993C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0"/>
            <a:ext cx="10965493" cy="13402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Disadvantages of </a:t>
            </a:r>
            <a:r>
              <a:rPr lang="en-US" dirty="0">
                <a:solidFill>
                  <a:srgbClr val="FF0000"/>
                </a:solidFill>
              </a:rPr>
              <a:t>NETWORKING: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 </a:t>
            </a:r>
            <a:r>
              <a:rPr lang="en-US" sz="2700" dirty="0"/>
              <a:t>my point there are two major disadvantages of networking.</a:t>
            </a:r>
            <a:endParaRPr lang="x-none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420E62-066D-4F16-9876-F52FF3D4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285"/>
            <a:ext cx="10515600" cy="100208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Networking provide a link to the hacker to hack data..</a:t>
            </a:r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86B552C-19F1-4FF9-90AD-926EDD022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31" y="2100054"/>
            <a:ext cx="10018151" cy="43007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0365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755"/>
    </mc:Choice>
    <mc:Fallback>
      <p:transition spd="slow" advTm="7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CB2D84-82DF-4620-AEEE-21FC8A16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76" y="164708"/>
            <a:ext cx="10515600" cy="14605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2)</a:t>
            </a:r>
            <a:r>
              <a:rPr lang="en-US" sz="3200" dirty="0"/>
              <a:t> The human spend lot of time on computers because of networking so they </a:t>
            </a:r>
            <a:r>
              <a:rPr lang="en-US" sz="3200" dirty="0" smtClean="0"/>
              <a:t>waste  </a:t>
            </a:r>
            <a:r>
              <a:rPr lang="en-US" sz="3200" dirty="0"/>
              <a:t>their </a:t>
            </a:r>
            <a:r>
              <a:rPr lang="en-US" sz="3200" dirty="0">
                <a:solidFill>
                  <a:schemeClr val="accent1"/>
                </a:solidFill>
              </a:rPr>
              <a:t>time</a:t>
            </a:r>
            <a:r>
              <a:rPr lang="en-US" sz="3200" dirty="0"/>
              <a:t>  in extra activities  and </a:t>
            </a:r>
            <a:r>
              <a:rPr lang="en-US" sz="3200" dirty="0">
                <a:solidFill>
                  <a:schemeClr val="accent1"/>
                </a:solidFill>
              </a:rPr>
              <a:t>health</a:t>
            </a:r>
            <a:r>
              <a:rPr lang="en-US" sz="3200" dirty="0"/>
              <a:t>…</a:t>
            </a:r>
            <a:endParaRPr lang="x-none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A5C7965-C21E-44E6-B42E-7F3A19E6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0" y="1625208"/>
            <a:ext cx="10108503" cy="4963481"/>
          </a:xfrm>
        </p:spPr>
      </p:pic>
    </p:spTree>
    <p:extLst>
      <p:ext uri="{BB962C8B-B14F-4D97-AF65-F5344CB8AC3E}">
        <p14:creationId xmlns="" xmlns:p14="http://schemas.microsoft.com/office/powerpoint/2010/main" val="39209638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586"/>
    </mc:Choice>
    <mc:Fallback>
      <p:transition spd="slow" advTm="15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10580C-4A65-453C-AF71-B10F58F8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7" y="187891"/>
            <a:ext cx="11128333" cy="8016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How to protect myself from networking hacking ?</a:t>
            </a:r>
            <a:endParaRPr lang="x-none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AF74A5-7C58-4798-AE2A-D1D36176A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33" y="851770"/>
            <a:ext cx="10952967" cy="4033381"/>
          </a:xfrm>
        </p:spPr>
        <p:txBody>
          <a:bodyPr/>
          <a:lstStyle/>
          <a:p>
            <a:r>
              <a:rPr lang="en-US" dirty="0"/>
              <a:t>You can protect your from hacking by following these steps:</a:t>
            </a:r>
          </a:p>
          <a:p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delete vidmate and Olx from your mobile </a:t>
            </a:r>
          </a:p>
          <a:p>
            <a:r>
              <a:rPr lang="en-US" dirty="0">
                <a:solidFill>
                  <a:srgbClr val="FF0000"/>
                </a:solidFill>
              </a:rPr>
              <a:t>2)</a:t>
            </a:r>
            <a:r>
              <a:rPr lang="en-US" dirty="0"/>
              <a:t>always use chrome browser</a:t>
            </a:r>
          </a:p>
          <a:p>
            <a:r>
              <a:rPr lang="en-US" dirty="0">
                <a:solidFill>
                  <a:srgbClr val="FF0000"/>
                </a:solidFill>
              </a:rPr>
              <a:t>3)</a:t>
            </a:r>
            <a:r>
              <a:rPr lang="en-US" dirty="0"/>
              <a:t>Make sure that there is a anti virus in your mobile </a:t>
            </a:r>
          </a:p>
          <a:p>
            <a:r>
              <a:rPr lang="en-US" dirty="0">
                <a:solidFill>
                  <a:srgbClr val="FF0000"/>
                </a:solidFill>
              </a:rPr>
              <a:t>4)</a:t>
            </a:r>
            <a:r>
              <a:rPr lang="en-US" dirty="0"/>
              <a:t>don’t log in your account in different devices </a:t>
            </a:r>
          </a:p>
          <a:p>
            <a:r>
              <a:rPr lang="en-US" dirty="0">
                <a:solidFill>
                  <a:srgbClr val="FF0000"/>
                </a:solidFill>
              </a:rPr>
              <a:t>5)</a:t>
            </a:r>
            <a:r>
              <a:rPr lang="en-US" dirty="0"/>
              <a:t>before purchasing mobile restore at least three times and full its memory.</a:t>
            </a:r>
          </a:p>
          <a:p>
            <a:r>
              <a:rPr lang="en-US" dirty="0">
                <a:solidFill>
                  <a:srgbClr val="FF0000"/>
                </a:solidFill>
              </a:rPr>
              <a:t>6)</a:t>
            </a:r>
            <a:r>
              <a:rPr lang="en-US" dirty="0"/>
              <a:t> avoid to click this type of messages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50360A-FD10-4113-9A4F-BB6DD1BD0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96" y="4008330"/>
            <a:ext cx="4835046" cy="26617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2874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1C852E0F-1D5E-424D-9BCA-CC2ED09457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96" y="413359"/>
            <a:ext cx="8442543" cy="17411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Content Placeholder 14">
            <a:extLst>
              <a:ext uri="{FF2B5EF4-FFF2-40B4-BE49-F238E27FC236}">
                <a16:creationId xmlns="" xmlns:a16="http://schemas.microsoft.com/office/drawing/2014/main" id="{2177D38C-EBF5-44B7-9022-8840B482B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3" y="2668043"/>
            <a:ext cx="8780745" cy="3508919"/>
          </a:xfrm>
        </p:spPr>
      </p:pic>
    </p:spTree>
    <p:extLst>
      <p:ext uri="{BB962C8B-B14F-4D97-AF65-F5344CB8AC3E}">
        <p14:creationId xmlns="" xmlns:p14="http://schemas.microsoft.com/office/powerpoint/2010/main" val="41418473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39"/>
    </mc:Choice>
    <mc:Fallback>
      <p:transition spd="slow" advTm="3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036369-666C-4370-AA15-2A5D431FC2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722" y="365126"/>
            <a:ext cx="9926877" cy="6432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is network?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B7634-9761-45E4-BDB1-21AC51719B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0832" y="1252603"/>
            <a:ext cx="10114767" cy="4924359"/>
          </a:xfrm>
        </p:spPr>
        <p:txBody>
          <a:bodyPr/>
          <a:lstStyle/>
          <a:p>
            <a:r>
              <a:rPr lang="en-US" dirty="0"/>
              <a:t>It is a system in which multiple computer are connected to each other to share </a:t>
            </a:r>
            <a:r>
              <a:rPr lang="en-US" dirty="0">
                <a:solidFill>
                  <a:schemeClr val="accent1"/>
                </a:solidFill>
              </a:rPr>
              <a:t>INFORMATION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by either WIRED and WIRELESS media system.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E454D6-B2BD-4E10-BED8-B3738EB42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5" y="3429000"/>
            <a:ext cx="4371582" cy="2420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3D12FC5-AECA-48DE-A509-D20A69BD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45" y="3256768"/>
            <a:ext cx="5736921" cy="28183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1377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334"/>
    </mc:Choice>
    <mc:Fallback>
      <p:transition spd="slow" advTm="433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0FA512-D20D-4698-A519-5CE6ABB9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of network:</a:t>
            </a:r>
            <a:br>
              <a:rPr lang="en-US" dirty="0">
                <a:solidFill>
                  <a:schemeClr val="accent1"/>
                </a:solidFill>
              </a:rPr>
            </a:br>
            <a:endParaRPr lang="x-none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4B22CEA-7E06-41EE-A606-6E3B06D73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135"/>
            <a:ext cx="10515600" cy="2124054"/>
          </a:xfrm>
        </p:spPr>
        <p:txBody>
          <a:bodyPr/>
          <a:lstStyle/>
          <a:p>
            <a:r>
              <a:rPr lang="en-US" dirty="0"/>
              <a:t>We use various technologies in our daily life such as email, instant messaging, online chat voice  and video telephone calls , sending money ,browsing and shopping online.</a:t>
            </a:r>
          </a:p>
          <a:p>
            <a:r>
              <a:rPr lang="en-US" dirty="0"/>
              <a:t>These all our activities are possible due to networking.</a:t>
            </a:r>
          </a:p>
          <a:p>
            <a:endParaRPr 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679DE9A-9DF8-4F90-A899-AF69508EE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6" y="2805830"/>
            <a:ext cx="10364244" cy="3494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2092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081"/>
    </mc:Choice>
    <mc:Fallback>
      <p:transition spd="slow" advTm="208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1B8A03-935D-45DF-A6B6-2ADE4D3B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are the  types of network?</a:t>
            </a:r>
            <a:endParaRPr lang="x-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1778D3-1AF2-4117-9A88-EEB5C56A1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are the well known types of Network.</a:t>
            </a:r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636E67-D375-4F54-BA07-711B06BC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93902" y="-687655"/>
            <a:ext cx="4236352" cy="107723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35258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712"/>
    </mc:Choice>
    <mc:Fallback>
      <p:transition spd="slow" advTm="171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BBCE9F-44BE-49AB-9207-467AC843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PAN</a:t>
            </a:r>
            <a:r>
              <a:rPr lang="en-US" dirty="0"/>
              <a:t>  (personal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A50C35-9119-4D94-8381-42518056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smallest network which is very personal to a user.</a:t>
            </a:r>
          </a:p>
          <a:p>
            <a:r>
              <a:rPr lang="en-US" dirty="0"/>
              <a:t>Range 10 meters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r>
              <a:rPr lang="en-US" dirty="0"/>
              <a:t>  keyboard ,mouse ,printer , scanner, Bluetooth ,zapya and tv remotes….</a:t>
            </a: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415CF46-A479-4CAC-ACEE-78223A98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4" y="3429000"/>
            <a:ext cx="6438378" cy="3272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2449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127"/>
    </mc:Choice>
    <mc:Fallback>
      <p:transition spd="slow" advTm="112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942D11-E6EB-4C89-9945-47684A8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15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2)</a:t>
            </a:r>
            <a:r>
              <a:rPr lang="en-US" dirty="0"/>
              <a:t> </a:t>
            </a:r>
            <a:r>
              <a:rPr lang="en-US" sz="4000" dirty="0">
                <a:solidFill>
                  <a:schemeClr val="accent1"/>
                </a:solidFill>
              </a:rPr>
              <a:t>LAN</a:t>
            </a:r>
            <a:r>
              <a:rPr lang="en-US" dirty="0"/>
              <a:t>  (local area network)  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5B52F5-88DD-4433-A4C9-D294A2BAA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978" y="951979"/>
            <a:ext cx="10401822" cy="2477021"/>
          </a:xfrm>
        </p:spPr>
        <p:txBody>
          <a:bodyPr/>
          <a:lstStyle/>
          <a:p>
            <a:r>
              <a:rPr lang="en-US" dirty="0"/>
              <a:t>In LAN computer network computer are </a:t>
            </a:r>
            <a:r>
              <a:rPr lang="en-US" dirty="0" err="1"/>
              <a:t>spinned</a:t>
            </a:r>
            <a:r>
              <a:rPr lang="en-US" dirty="0"/>
              <a:t> inside a building and operated under single administrative system</a:t>
            </a:r>
          </a:p>
          <a:p>
            <a:r>
              <a:rPr lang="en-US" dirty="0"/>
              <a:t>It is used in organization ,offices ,schools ,colleges and universities.</a:t>
            </a:r>
          </a:p>
          <a:p>
            <a:r>
              <a:rPr lang="en-US" dirty="0"/>
              <a:t>Wired and wireless or both</a:t>
            </a:r>
          </a:p>
          <a:p>
            <a:r>
              <a:rPr lang="en-US" dirty="0">
                <a:solidFill>
                  <a:schemeClr val="accent2"/>
                </a:solidFill>
              </a:rPr>
              <a:t>For example : </a:t>
            </a:r>
            <a:r>
              <a:rPr lang="en-US" dirty="0"/>
              <a:t>WIFI and  intranet etc.</a:t>
            </a:r>
          </a:p>
          <a:p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D8B15E-0016-434A-AAE5-8B988C83D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5421" y="1389909"/>
            <a:ext cx="3706750" cy="6764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57993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086"/>
    </mc:Choice>
    <mc:Fallback>
      <p:transition spd="slow" advTm="408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13FA48-292E-40D4-A866-38D94520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664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3)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MAN</a:t>
            </a:r>
            <a:r>
              <a:rPr lang="en-US" dirty="0"/>
              <a:t> (metropolitan area network)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98D334-BBD1-46C4-B66C-F9A85451B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609"/>
            <a:ext cx="10515600" cy="1615858"/>
          </a:xfrm>
        </p:spPr>
        <p:txBody>
          <a:bodyPr/>
          <a:lstStyle/>
          <a:p>
            <a:r>
              <a:rPr lang="en-US" dirty="0"/>
              <a:t>This computer network expands throughout a city such as cable tv, landline telephone network etc.</a:t>
            </a:r>
          </a:p>
          <a:p>
            <a:r>
              <a:rPr lang="en-US" dirty="0"/>
              <a:t>It is group  of LAN networks.</a:t>
            </a:r>
          </a:p>
          <a:p>
            <a:pPr marL="0" indent="0">
              <a:buNone/>
            </a:pPr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51E80F-41CF-4B02-828E-EC37218D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4" y="2630467"/>
            <a:ext cx="10246291" cy="33569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50912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2995"/>
    </mc:Choice>
    <mc:Fallback>
      <p:transition spd="slow" advTm="299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1255</Words>
  <Application>Microsoft Office PowerPoint</Application>
  <PresentationFormat>Custom</PresentationFormat>
  <Paragraphs>171</Paragraphs>
  <Slides>33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  <vt:variant>
        <vt:lpstr>Custom Shows</vt:lpstr>
      </vt:variant>
      <vt:variant>
        <vt:i4>1</vt:i4>
      </vt:variant>
    </vt:vector>
  </HeadingPairs>
  <TitlesOfParts>
    <vt:vector size="35" baseType="lpstr">
      <vt:lpstr>Office Theme</vt:lpstr>
      <vt:lpstr>COMPUTER NETWORK AND TOPOLOGIES:</vt:lpstr>
      <vt:lpstr>WELLCOME: </vt:lpstr>
      <vt:lpstr>What will  we learn here ?</vt:lpstr>
      <vt:lpstr>What is network?</vt:lpstr>
      <vt:lpstr>Use of network: </vt:lpstr>
      <vt:lpstr>What are the  types of network?</vt:lpstr>
      <vt:lpstr>1) PAN  (personal area network)</vt:lpstr>
      <vt:lpstr>2) LAN  (local area network)  </vt:lpstr>
      <vt:lpstr>3) MAN (metropolitan area network)</vt:lpstr>
      <vt:lpstr>4) WAN  (wide area network)</vt:lpstr>
      <vt:lpstr>What is network topology?</vt:lpstr>
      <vt:lpstr>Bus topology:</vt:lpstr>
      <vt:lpstr>Slide 13</vt:lpstr>
      <vt:lpstr>Slide 14</vt:lpstr>
      <vt:lpstr>Star topology</vt:lpstr>
      <vt:lpstr>Slide 16</vt:lpstr>
      <vt:lpstr>Slide 17</vt:lpstr>
      <vt:lpstr> Ring topology</vt:lpstr>
      <vt:lpstr>Slide 19</vt:lpstr>
      <vt:lpstr>Mesh topology  </vt:lpstr>
      <vt:lpstr>Slide 21</vt:lpstr>
      <vt:lpstr>Slide 22</vt:lpstr>
      <vt:lpstr>Hybrid Topology</vt:lpstr>
      <vt:lpstr>Slide 24</vt:lpstr>
      <vt:lpstr>Slide 25</vt:lpstr>
      <vt:lpstr>Tree topology </vt:lpstr>
      <vt:lpstr>Slide 27</vt:lpstr>
      <vt:lpstr>Slide 28</vt:lpstr>
      <vt:lpstr>WHICH TOPOLOGY IS THE BEST ?</vt:lpstr>
      <vt:lpstr>Disadvantages of NETWORKING: In my point there are two major disadvantages of networking.</vt:lpstr>
      <vt:lpstr>2) The human spend lot of time on computers because of networking so they waste  their time  in extra activities  and health…</vt:lpstr>
      <vt:lpstr>How to protect myself from networking hacking ?</vt:lpstr>
      <vt:lpstr>Slide 33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</dc:title>
  <dc:creator>Irfan</dc:creator>
  <cp:lastModifiedBy>City Computer</cp:lastModifiedBy>
  <cp:revision>71</cp:revision>
  <dcterms:created xsi:type="dcterms:W3CDTF">2022-05-12T23:34:32Z</dcterms:created>
  <dcterms:modified xsi:type="dcterms:W3CDTF">2023-06-18T07:11:52Z</dcterms:modified>
</cp:coreProperties>
</file>